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65" r:id="rId28"/>
    <p:sldId id="283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C45AE-6AF4-4D25-8840-C38E7C69CF04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C4D10-BB91-49C4-A7D5-BB0DA98A3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89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E7781-038A-431B-8B2A-7741D1E74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E64E5A-1F52-453C-B345-191DC2655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21501B-4C7F-487E-B953-49B1E357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F7A-33A6-464C-9C72-2465B5857500}" type="datetime1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1086A9-5EE0-47B6-B1F2-CE67EF20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90A449-7DB2-4054-A9DE-A503E313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54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56387-22DB-4592-9A6F-6E648AD6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2B0598-A882-412A-AB4A-0718945CB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B3AA86-4143-49C4-87FC-9393C8B5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F71A-CE2C-40CF-BCBF-1593E001EFD9}" type="datetime1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C71E61-36AE-4530-BD6B-11F5FE70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8D471-E4E6-43F7-887D-19E68E35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3B5CCA-FF31-4C8F-B9F7-7029DBDB1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742041-9F68-4621-A5B9-707C1C4E1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2CE65A-1DC0-45F1-BEFB-259450E1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0345-13C5-4B15-BB6F-D2E9333C8523}" type="datetime1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610667-3A49-4D1A-B0F7-1613A48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2DF62-6BA8-4098-96BE-3BA86257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4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DDED6-1EFA-4A9F-BF93-D1A6EB1B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E867F-AADD-408F-A609-F12BE55B3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AA6F17-7D03-4115-8828-D56094C0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6DB9C-2089-436F-BB89-396DEDB484EA}" type="datetime1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EE0BB9-1E95-48C8-B9F3-3366524E5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DC9ABF-8A3A-4F56-984D-FADFC89F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3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362E7C-D2A7-4E7F-8CC2-799C27DD9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AB89B7-1DAA-40FD-B5D1-FB3B4EF67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93E24E-34E5-49BF-835C-D430837D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C1A19-0A6E-4DBB-A804-28590CA3426D}" type="datetime1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935940-80E3-4F08-9CF0-CC8D8390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813BB7-AA19-451F-896E-B7C63B02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12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9F668-D5F0-4857-AFF5-C20186F7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FEB84-E17E-4B48-A44D-3CE4787D1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79BC90-AF5B-429E-9182-C68F2C26D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0C7666-29EB-4C73-86DC-AE7A0D59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A3CE-3FC2-40C2-9EE5-D4215B9EBE72}" type="datetime1">
              <a:rPr lang="ru-RU" smtClean="0"/>
              <a:t>28.07.2024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C00865-0695-4868-B923-204BFCC3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5FC4DF-5605-4169-A8A8-C382919C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21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11C81-AC48-48C2-BE75-48DE8F0A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EA31F9-497B-4FD9-9950-67C293F81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911673-7DEE-4317-B55F-8020EFA03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4CA014-FA7C-4AB4-B782-4B3429167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0125D7E-6A2C-4F5A-A8FC-DDEB4284D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B1ECE2-0842-4564-95AA-ABACAEFC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BB8A-31F2-4683-8026-0300B13B86AA}" type="datetime1">
              <a:rPr lang="ru-RU" smtClean="0"/>
              <a:t>28.07.2024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48DF33-5889-43D8-81FF-7E39BE7C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C17E4C-C39C-45E7-9794-62216E4E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66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CBD5-D6A1-4893-AD2C-FF46EC5E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5C62C6-6DA5-44B3-B885-8449FDE8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1076-ED33-4907-BB79-B048D63B3362}" type="datetime1">
              <a:rPr lang="ru-RU" smtClean="0"/>
              <a:t>28.07.2024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4150D6-2CE7-45BD-9213-CCEB5E10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4FA92C-44F7-49A1-8780-CD0D47BA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83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DB9859-03D0-4736-A68F-9C84A937F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7A52-E6BD-48E0-BDBA-9A3D3388F61B}" type="datetime1">
              <a:rPr lang="ru-RU" smtClean="0"/>
              <a:t>28.07.2024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E3BE78-57CE-419C-9AC5-A1075DFD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430BA2-284C-4C02-A026-A48071AE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21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8E5201-F132-4BCF-B828-14B128EB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968A8C-DC0F-44F1-9756-BB89025BE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DD806F-8CF8-4A14-A94D-F9825AEFC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07C26D-B9E5-406A-8180-E81A7A98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3255E-50E5-4897-874C-9B03052E1CAA}" type="datetime1">
              <a:rPr lang="ru-RU" smtClean="0"/>
              <a:t>28.07.2024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08AE3F-D22F-4F92-A6D9-908F8712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E13C9B-BCAD-417F-B6B2-781FE8F7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60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41921-49E5-4192-95E7-A86514A9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BBE1F2-F394-445F-A69D-90A9E67AC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B03F1C-A12B-45C3-8C03-D25379E7C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9CDBCA-94EA-415D-8F57-BB0BB4B9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BC1B-CC91-40ED-BE96-36D0095A24C6}" type="datetime1">
              <a:rPr lang="ru-RU" smtClean="0"/>
              <a:t>28.07.2024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160182-10D3-4BD4-8A51-F448C47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763E29-3319-4B4C-B543-6E101A1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83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1DFFC-19FE-42C3-9F03-DB24D220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EA4527-505B-4E26-AB59-CA290A1DB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E8A5E-2A87-469C-B516-92CAFBC4D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6CD72-F1F7-4A9E-A5BB-17CDD3FC9496}" type="datetime1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687AB3-471E-4AC0-9DE5-B42053E4A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426AEC-E84C-47C6-AAD4-D1B2C36BB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E13D-9763-4139-A8F9-6897BDA8E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61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.me/Shamshev_An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1C496-8F9A-44E5-91F4-D2C260317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Методы моделирования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8496D4-3955-4FDB-84B9-C422E54C7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133599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Презентация к лекционному курсу</a:t>
            </a:r>
          </a:p>
          <a:p>
            <a:r>
              <a:rPr lang="ru-RU" dirty="0"/>
              <a:t>Преподаватель: Шамшев Анатолий Борисович</a:t>
            </a:r>
          </a:p>
          <a:p>
            <a:endParaRPr lang="ru-RU" dirty="0"/>
          </a:p>
          <a:p>
            <a:r>
              <a:rPr lang="ru-RU" dirty="0"/>
              <a:t>Блог</a:t>
            </a:r>
            <a:r>
              <a:rPr lang="en-US" dirty="0"/>
              <a:t>: anshamshev.wordpress.com</a:t>
            </a:r>
          </a:p>
          <a:p>
            <a:r>
              <a:rPr lang="en-US" dirty="0"/>
              <a:t>Telegram: </a:t>
            </a:r>
            <a:r>
              <a:rPr lang="en-US" dirty="0">
                <a:hlinkClick r:id="rId2"/>
              </a:rPr>
              <a:t>https://t.me/Shamshev_AnB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https://github.com/AnShamshev/Modeling-Methods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513FBC-1866-4236-A602-6FEB2C5A9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26" y="0"/>
            <a:ext cx="1590974" cy="15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0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16395-3DCE-47E5-B196-E066F8C9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Объектно-ориентированная модель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57BE82-C099-49CC-AD94-52E2BD15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53" y="1690689"/>
            <a:ext cx="7261894" cy="475846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23A1BB-5FC3-4328-BB25-AB9704C1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81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C2824-AA95-41B7-8B73-4C30CFD7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Диаграммы </a:t>
            </a:r>
            <a:r>
              <a:rPr lang="en-US" dirty="0"/>
              <a:t>UML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9FA38F-7353-4863-B67A-CDEF2900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43" y="1530400"/>
            <a:ext cx="7434113" cy="506991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028395-1D8C-412C-93BE-D938B22C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087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3BABD-5742-4DD6-BE37-3F2A1B4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/>
              <a:t>Решение проблем при помощи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3E4EA-4CC6-4D3E-A23F-B62544B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D082F-AD7B-4E44-AB89-7ACD51B5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03" y="1438500"/>
            <a:ext cx="7249593" cy="49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A5E08-5856-4B08-8C17-A50EFF66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Подобие модели объекту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DDE0BA-585C-4407-B7BA-43D530387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48372" cy="4351338"/>
          </a:xfrm>
        </p:spPr>
        <p:txBody>
          <a:bodyPr>
            <a:normAutofit lnSpcReduction="10000"/>
          </a:bodyPr>
          <a:lstStyle/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1" i="1" u="none" strike="noStrike" baseline="0" dirty="0">
                <a:latin typeface="Calibri" panose="020F0502020204030204" pitchFamily="34" charset="0"/>
              </a:rPr>
              <a:t>Изоморфизм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(от греч. </a:t>
            </a:r>
            <a:r>
              <a:rPr lang="ru-RU" sz="1800" b="0" i="1" u="none" strike="noStrike" baseline="0" dirty="0" err="1">
                <a:latin typeface="Calibri" panose="020F0502020204030204" pitchFamily="34" charset="0"/>
              </a:rPr>
              <a:t>isos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– равный и </a:t>
            </a:r>
            <a:r>
              <a:rPr lang="ru-RU" sz="1800" b="0" i="1" u="none" strike="noStrike" baseline="0" dirty="0" err="1">
                <a:latin typeface="Calibri" panose="020F0502020204030204" pitchFamily="34" charset="0"/>
              </a:rPr>
              <a:t>morphe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– форма) - Две системы называются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изоморфными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, если между ними существует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взаимно-однозначное соответствие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: каждому элементу одной системы соответствует элемент другой и наоборот </a:t>
            </a:r>
          </a:p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1" i="1" u="none" strike="noStrike" baseline="0" dirty="0">
                <a:latin typeface="Calibri" panose="020F0502020204030204" pitchFamily="34" charset="0"/>
              </a:rPr>
              <a:t>Гомоморфизм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(от греч. </a:t>
            </a:r>
            <a:r>
              <a:rPr lang="ru-RU" sz="1800" b="0" i="1" u="none" strike="noStrike" baseline="0" dirty="0" err="1">
                <a:latin typeface="Calibri" panose="020F0502020204030204" pitchFamily="34" charset="0"/>
              </a:rPr>
              <a:t>homoios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– подобный ) - Две системы называются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гомоморфными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, если между ними существует 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однозначное соответствие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: каждому элементу одной системы соответствует элемент другой, но не наоборот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3D909E-194A-4590-8931-132F7B88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13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C96EC2-BBDD-43EA-93BD-1D037E1F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21" y="2503761"/>
            <a:ext cx="4775445" cy="12764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B4FE8C-B60D-49EC-8F8B-B97741B05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65" y="4393672"/>
            <a:ext cx="1457624" cy="11697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500A80-5873-4D24-8189-3C7A6CFD2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515" y="4348084"/>
            <a:ext cx="2144599" cy="14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4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CB5F9-CA40-4271-BCD2-5618272E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Три вида подобия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AA7A7-E5F8-4A63-A466-0A5974300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Прямое (масштабирование)</a:t>
            </a:r>
          </a:p>
          <a:p>
            <a:r>
              <a:rPr lang="ru-RU" dirty="0"/>
              <a:t>Косвенное (математическая аналогия)</a:t>
            </a:r>
          </a:p>
          <a:p>
            <a:r>
              <a:rPr lang="ru-RU" dirty="0"/>
              <a:t>Условное (подобие по соглашению)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DB6A2A-D403-4C50-9C4D-1881E321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400FC9-AB71-47D8-9587-86698F481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03" y="3335084"/>
            <a:ext cx="4501011" cy="32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9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F0F76-8B1F-4331-B3B2-FD4E09F9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Адекватность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E8E220-710B-4752-85DB-2A38B225E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1" i="1" u="none" strike="noStrike" baseline="0" dirty="0">
                <a:latin typeface="Calibri" panose="020F0502020204030204" pitchFamily="34" charset="0"/>
              </a:rPr>
              <a:t>Адекватность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(от лат. </a:t>
            </a:r>
            <a:r>
              <a:rPr lang="ru-RU" sz="1800" b="0" i="1" u="none" strike="noStrike" baseline="0" dirty="0" err="1">
                <a:latin typeface="Calibri" panose="020F0502020204030204" pitchFamily="34" charset="0"/>
              </a:rPr>
              <a:t>adaequatus</a:t>
            </a:r>
            <a:r>
              <a:rPr lang="ru-RU" sz="1800" b="0" i="1" u="none" strike="noStrike" baseline="0" dirty="0">
                <a:latin typeface="Calibri" panose="020F0502020204030204" pitchFamily="34" charset="0"/>
              </a:rPr>
              <a:t>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– приравненный) – это степень соответствия результатов, полученных по разработанной модели, данным эксперимента или тестовой задачи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Точность модели считается удовлетворительной в </a:t>
            </a:r>
          </a:p>
          <a:p>
            <a:pPr lvl="1"/>
            <a:r>
              <a:rPr lang="ru-RU" sz="1400" b="0" i="0" u="none" strike="noStrike" baseline="0" dirty="0">
                <a:latin typeface="Calibri" panose="020F0502020204030204" pitchFamily="34" charset="0"/>
              </a:rPr>
              <a:t>10-15 % для приблизительных расчетов </a:t>
            </a:r>
          </a:p>
          <a:p>
            <a:pPr lvl="1"/>
            <a:r>
              <a:rPr lang="ru-RU" sz="1400" b="0" i="0" u="none" strike="noStrike" baseline="0" dirty="0">
                <a:latin typeface="Calibri" panose="020F0502020204030204" pitchFamily="34" charset="0"/>
              </a:rPr>
              <a:t>1-2 % для управления и контроля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88E36-F0BE-4795-A066-D88FE436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809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D9558-F7B8-4B94-A58B-6B3717F4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Верификация и валидация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FB3D8-7CAB-4B80-BDF9-B9D949F7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1" i="1" u="none" strike="noStrike" baseline="0" dirty="0">
                <a:latin typeface="Calibri" panose="020F0502020204030204" pitchFamily="34" charset="0"/>
              </a:rPr>
              <a:t>Верификация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– проверка достоверности модели, при которой определяется, правильно ли концептуальная модель (модельные допущения) преобразованы в компьютерную программу или иную форму модели</a:t>
            </a:r>
          </a:p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1" i="1" u="none" strike="noStrike" baseline="0" dirty="0">
                <a:latin typeface="Calibri" panose="020F0502020204030204" pitchFamily="34" charset="0"/>
              </a:rPr>
              <a:t>Валидация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– это процесс определения, является ли модель точным представлением системы для конкретных целей исследования </a:t>
            </a:r>
          </a:p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Определяющим в этих процедурах является положение: «модель и ее результаты достоверны, если … (например) руководители проекта признают их правильными»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7CF096-BBFF-4C4F-B842-3AFC488A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9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8C599-D7B3-48F4-80D0-F858F5C5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2CEB2-7907-46AB-BBEC-184DE4E5E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sz="2400" b="1" dirty="0"/>
              <a:t>Конечность</a:t>
            </a:r>
            <a:r>
              <a:rPr lang="ru-RU" sz="2400" dirty="0"/>
              <a:t> - 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только лишь </a:t>
            </a:r>
            <a:r>
              <a:rPr lang="ru-RU" sz="2400" b="0" i="0" u="sng" strike="noStrike" baseline="0" dirty="0">
                <a:latin typeface="Calibri" panose="020F0502020204030204" pitchFamily="34" charset="0"/>
              </a:rPr>
              <a:t>конечное число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 отношений оригинала отображается в модели </a:t>
            </a:r>
            <a:endParaRPr lang="ru-RU" sz="2400" dirty="0"/>
          </a:p>
          <a:p>
            <a:pPr algn="l"/>
            <a:r>
              <a:rPr lang="ru-RU" sz="2400" b="1" dirty="0"/>
              <a:t>Упрощённость</a:t>
            </a:r>
            <a:r>
              <a:rPr lang="ru-RU" sz="2400" dirty="0"/>
              <a:t> - 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модель отображает </a:t>
            </a:r>
            <a:r>
              <a:rPr lang="ru-RU" sz="2400" b="0" i="0" u="sng" strike="noStrike" baseline="0" dirty="0">
                <a:latin typeface="Calibri" panose="020F0502020204030204" pitchFamily="34" charset="0"/>
              </a:rPr>
              <a:t>только существенные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 стороны объекта </a:t>
            </a:r>
          </a:p>
          <a:p>
            <a:pPr algn="l"/>
            <a:r>
              <a:rPr lang="ru-RU" sz="2400" b="1" dirty="0"/>
              <a:t>Приблизительность</a:t>
            </a:r>
            <a:r>
              <a:rPr lang="ru-RU" sz="2400" dirty="0"/>
              <a:t> - 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действительность отображается моделью грубо или приблизительно </a:t>
            </a:r>
            <a:endParaRPr lang="ru-RU" sz="2400" dirty="0"/>
          </a:p>
          <a:p>
            <a:pPr algn="l"/>
            <a:r>
              <a:rPr lang="ru-RU" sz="2400" b="1" dirty="0"/>
              <a:t>Адекватность</a:t>
            </a:r>
            <a:r>
              <a:rPr lang="ru-RU" sz="2400" dirty="0"/>
              <a:t> - 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модель успешно описывает моделируемую систему </a:t>
            </a:r>
          </a:p>
          <a:p>
            <a:pPr algn="l"/>
            <a:r>
              <a:rPr lang="ru-RU" sz="2400" b="1" dirty="0"/>
              <a:t>Информативность</a:t>
            </a:r>
            <a:r>
              <a:rPr lang="ru-RU" sz="2400" dirty="0"/>
              <a:t> - </a:t>
            </a:r>
            <a:r>
              <a:rPr lang="ru-RU" sz="2400" b="0" i="0" u="none" strike="noStrike" baseline="0" dirty="0">
                <a:latin typeface="Calibri" panose="020F0502020204030204" pitchFamily="34" charset="0"/>
              </a:rPr>
              <a:t>модель должна содержать достаточную информацию о системе в рамках гипотез, принятых при построении модели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101466-F510-4C10-A57E-F6A00321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17</a:t>
            </a:fld>
            <a:endParaRPr lang="ru-RU"/>
          </a:p>
        </p:txBody>
      </p:sp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0D28838C-DC53-478A-86FB-F4A6F045033C}"/>
              </a:ext>
            </a:extLst>
          </p:cNvPr>
          <p:cNvSpPr/>
          <p:nvPr/>
        </p:nvSpPr>
        <p:spPr>
          <a:xfrm>
            <a:off x="7331602" y="2472570"/>
            <a:ext cx="1183748" cy="612648"/>
          </a:xfrm>
          <a:prstGeom prst="wedgeEllipseCallout">
            <a:avLst>
              <a:gd name="adj1" fmla="val -107146"/>
              <a:gd name="adj2" fmla="val 76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 все</a:t>
            </a:r>
          </a:p>
        </p:txBody>
      </p:sp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FD02FF09-DFBD-45EB-90FD-93020F890D2F}"/>
              </a:ext>
            </a:extLst>
          </p:cNvPr>
          <p:cNvSpPr/>
          <p:nvPr/>
        </p:nvSpPr>
        <p:spPr>
          <a:xfrm>
            <a:off x="7331601" y="2443866"/>
            <a:ext cx="1183747" cy="641351"/>
          </a:xfrm>
          <a:prstGeom prst="wedgeEllipseCallout">
            <a:avLst>
              <a:gd name="adj1" fmla="val -125791"/>
              <a:gd name="adj2" fmla="val -871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 все</a:t>
            </a:r>
          </a:p>
        </p:txBody>
      </p:sp>
    </p:spTree>
    <p:extLst>
      <p:ext uri="{BB962C8B-B14F-4D97-AF65-F5344CB8AC3E}">
        <p14:creationId xmlns:p14="http://schemas.microsoft.com/office/powerpoint/2010/main" val="32870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1185D-3D5C-4633-9D63-B63A06EB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моделирования, 1/2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01E5C-5577-4F06-B99A-0268D1984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sz="2000" b="1" i="0" u="none" strike="noStrike" baseline="0" dirty="0">
                <a:latin typeface="Calibri" panose="020F0502020204030204" pitchFamily="34" charset="0"/>
              </a:rPr>
              <a:t>Принцип адекватности -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учет наиболее существенных сторон исследуемого объекта и отражение его свойств с приемлемой точностью </a:t>
            </a:r>
          </a:p>
          <a:p>
            <a:pPr algn="l"/>
            <a:r>
              <a:rPr lang="ru-RU" sz="2000" b="1" i="0" u="none" strike="noStrike" baseline="0" dirty="0">
                <a:latin typeface="Calibri" panose="020F0502020204030204" pitchFamily="34" charset="0"/>
              </a:rPr>
              <a:t>Принцип простоты и экономичности -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модель должна быть достаточно простой, чтобы ее использование было эффективно и выгодно, и не должна быть более сложной, чем это требуется для исследователя </a:t>
            </a:r>
          </a:p>
          <a:p>
            <a:pPr algn="l"/>
            <a:r>
              <a:rPr lang="ru-RU" sz="2000" b="1" i="0" u="none" strike="noStrike" baseline="0" dirty="0">
                <a:latin typeface="Calibri" panose="020F0502020204030204" pitchFamily="34" charset="0"/>
              </a:rPr>
              <a:t>Принцип информационной достаточности -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при полном отсутствии информации об объекте построить модель невозможно, при наличии полной информации моделирование лишено смысла, существует уровень информационной достаточности, на базе которого может быть построена модель </a:t>
            </a:r>
          </a:p>
          <a:p>
            <a:pPr algn="l"/>
            <a:r>
              <a:rPr lang="ru-RU" sz="2000" b="1" i="0" u="none" strike="noStrike" baseline="0" dirty="0">
                <a:latin typeface="Calibri" panose="020F0502020204030204" pitchFamily="34" charset="0"/>
              </a:rPr>
              <a:t>Принцип осуществимости -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обеспечение достижения поставленной цели исследования за конечное время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F513F1-2BFC-4AE4-96C4-E7297140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50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99290-8F75-4871-A6AE-4CB0DD0A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моделирования, 2/2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4BDCF-3050-4F0C-83CC-36C700BD1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sz="2000" b="1" i="0" u="none" strike="noStrike" baseline="0" dirty="0">
                <a:latin typeface="Calibri" panose="020F0502020204030204" pitchFamily="34" charset="0"/>
              </a:rPr>
              <a:t>Принцип множественности и единства моделей -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Любая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конкретная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модель отражает лишь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некоторые стороны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реальной системы. Для полного исследования необходимо построить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ряд моделей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, отражающих наиболее существенные стороны исследуемого процесса и имеющих что–то общее. Каждая последующая модель должна дополнять и уточнять предыдущую </a:t>
            </a:r>
          </a:p>
          <a:p>
            <a:pPr algn="l"/>
            <a:r>
              <a:rPr lang="ru-RU" sz="2000" b="1" i="0" u="none" strike="noStrike" baseline="0" dirty="0">
                <a:latin typeface="Calibri" panose="020F0502020204030204" pitchFamily="34" charset="0"/>
              </a:rPr>
              <a:t>Принцип системности -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Исследуемая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система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представима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в виде совокупности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взаимодействующих друг с другом подсистем, которые моделируются стандартными математическими методами. При этом свойства системы не являются суммой свойств ее элементов </a:t>
            </a:r>
          </a:p>
          <a:p>
            <a:pPr algn="l"/>
            <a:r>
              <a:rPr lang="ru-RU" sz="2000" b="1" i="0" u="none" strike="noStrike" baseline="0" dirty="0">
                <a:latin typeface="Calibri" panose="020F0502020204030204" pitchFamily="34" charset="0"/>
              </a:rPr>
              <a:t>Принцип параметризации -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Некоторые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подсистемы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моделируемой системы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могут быть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охарактеризованы единственным </a:t>
            </a:r>
            <a:r>
              <a:rPr lang="ru-RU" sz="2000" b="0" i="0" u="sng" strike="noStrike" baseline="0" dirty="0">
                <a:latin typeface="Calibri" panose="020F0502020204030204" pitchFamily="34" charset="0"/>
              </a:rPr>
              <a:t>параметром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 (вектором, матрицей, графиком, формулой)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FC1061-FAAE-478E-AF74-BBB0E3E3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30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341FC-9EB8-4385-8C5E-D617333E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C97D1-CB5C-4814-9E68-8FCB7816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Введение в моделирование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Основные подходы </a:t>
            </a:r>
            <a:r>
              <a:rPr lang="ru-RU"/>
              <a:t>и схемы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Лекция 3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Лекция 4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Лекция 5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Лекция 6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Лекция 7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Лекция 8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9F5E35-D41D-4783-B30E-B251282F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63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A68ED-2344-4D84-8140-4EEDBF36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E26684-5CC5-43E0-8B97-2841BE3F5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0D3D5D-8357-46B4-890E-339B63AD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6C481D-B00A-46C0-B668-B300B421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4" y="674157"/>
            <a:ext cx="8332110" cy="56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5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2B67F6-68F4-461B-A8E7-F1AF7724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нужно моделирование?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382A26-3BEA-4FE5-B15D-8FFD615F4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Не избежать использования моделей при принятии решений. Даже если не будут использоваться имитационные, физические, математические модели, неизбежно использование ментальных моделей – опыт, логика, знание, интуиция. Можно ли полностью положиться на них?</a:t>
            </a:r>
          </a:p>
          <a:p>
            <a:r>
              <a:rPr lang="ru-RU" dirty="0"/>
              <a:t>Вопрос об использовании моделей даже не стоит – задача состоит в использовании модели, наилучшей с точки зрения решаемой проблемы, несмотря на ограничения этой модели (а они неизбежны)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8E8B9C-531B-4CC3-900B-681BEED3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800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84B136-9A62-4AD4-9549-49B5FD80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бывают модели?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D0B91D-5EF0-4739-9553-940C62C68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BE8D78-993B-4623-80A5-B3524C94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9CF07C-9014-4D1D-A2D4-547B55B4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16" y="1463309"/>
            <a:ext cx="7934368" cy="48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1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A9093-E150-40DA-83DA-025EEEDA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Самый популярный инструмент, 1/2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65CDE0-847B-401A-99E5-9DB249B8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AED1D7-3C4B-4972-854C-47F2E5A8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8" y="1611345"/>
            <a:ext cx="7528423" cy="44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53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CEBBC-4CC3-40BB-93FB-9CCCA140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Самый популярный инструмент 2/2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3D624A-6336-41AE-9402-860A631D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Аналитическое решение можно найти, если:</a:t>
            </a:r>
          </a:p>
          <a:p>
            <a:pPr lvl="1"/>
            <a:r>
              <a:rPr lang="ru-RU" dirty="0"/>
              <a:t>Параметров обозримое количество</a:t>
            </a:r>
          </a:p>
          <a:p>
            <a:pPr lvl="1"/>
            <a:r>
              <a:rPr lang="ru-RU" dirty="0"/>
              <a:t>Поведение системы линейное</a:t>
            </a:r>
          </a:p>
          <a:p>
            <a:pPr lvl="1"/>
            <a:r>
              <a:rPr lang="ru-RU" dirty="0"/>
              <a:t>Зависимости понятны, ментальную модель построить можно</a:t>
            </a:r>
          </a:p>
          <a:p>
            <a:r>
              <a:rPr lang="ru-RU" dirty="0"/>
              <a:t>Но что если это не так?</a:t>
            </a:r>
          </a:p>
          <a:p>
            <a:pPr lvl="1"/>
            <a:r>
              <a:rPr lang="ru-RU" dirty="0"/>
              <a:t>Параметров много</a:t>
            </a:r>
          </a:p>
          <a:p>
            <a:pPr lvl="1"/>
            <a:r>
              <a:rPr lang="ru-RU" dirty="0"/>
              <a:t>Они нелинейные и/или связаны неочевидными зависимостями</a:t>
            </a:r>
          </a:p>
          <a:p>
            <a:pPr lvl="1"/>
            <a:r>
              <a:rPr lang="ru-RU" dirty="0"/>
              <a:t>Поведение </a:t>
            </a:r>
            <a:r>
              <a:rPr lang="ru-RU" dirty="0" err="1"/>
              <a:t>антиинтуитивное</a:t>
            </a:r>
            <a:endParaRPr lang="ru-RU" dirty="0"/>
          </a:p>
          <a:p>
            <a:pPr lvl="1"/>
            <a:r>
              <a:rPr lang="ru-RU" dirty="0"/>
              <a:t>Присутствует неопределённость (например, система стохастическая)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ED12DA-B8CE-4A0A-8B45-4DF1F03C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62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D4EAE-CFC0-4DCC-B95D-649E689B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5511"/>
          </a:xfrm>
        </p:spPr>
        <p:txBody>
          <a:bodyPr/>
          <a:lstStyle/>
          <a:p>
            <a:r>
              <a:rPr lang="ru-RU" dirty="0"/>
              <a:t>Имитационная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F436DE-C7FF-41AD-A2B1-EF0CB62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62935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Это «выполняемая» модель – набор правил, позволяющих построить состояние системы в следующий момент времени на основе информации о текущем состоянии системы</a:t>
            </a:r>
          </a:p>
          <a:p>
            <a:r>
              <a:rPr lang="ru-RU" dirty="0"/>
              <a:t>Модель строит «траекторию» системы во времени. Выходы наблюдаются по мере продвижения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6DFDBF-9DDD-4908-A77D-25362ED8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091435-1E8B-4ECD-9D03-B6C390BC9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82" y="3414762"/>
            <a:ext cx="7696542" cy="28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13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FCF18-10B6-4B14-AFA7-BD63D8E1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имитации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043CD-581A-4AE4-A69B-CCB1CD1B6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Любая величина доступна для измерения в любое время, если она не находится ниже уровня абстракции</a:t>
            </a:r>
          </a:p>
          <a:p>
            <a:r>
              <a:rPr lang="ru-RU" dirty="0"/>
              <a:t>Возможность наглядно увидеть динамику системы. Имитационная модель обладает графическим интерфейсом и в этом смысле по убедительности существенно превосходит инструменты аналитики, которые часто представляют собой чёрные ящики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F8EAF-9DE3-4C60-8764-538EEE75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85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D5068-1B41-4528-B1BB-9C598DD6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Резюмируя вышесказанное (последний слайд)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DCF462-2E4E-4691-82CD-9547002AA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Моделирование – это ограниченное целями исследователя и прочими условиями и допущениями отражение действительности для решения проблем в мире без риска (модельном мире)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Модель – это представление объекта реальности в рамках определенных границ (с точки зрения отдельных, выделенных свойств, характеристик объекта реальности)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Объекты реальности описываются как системы с учетом их топологической (элементы + связи) и функциональной (состояния + переходы) сложности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Подобие модели с реальностью может быть выражено прямо, косвенно или условно на базе отношений изо- и гомоморфизма </a:t>
            </a: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Одним из существенных свойств и принципов построения модели является ее адекватность, которая выявляется с помощью процедур верификации и валидации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A5356-EFF4-49AD-A2B7-D9090CD5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421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F394F-0026-495B-ABDD-166F8F93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CAB6C1-1DFB-4207-BE39-1EF6F1DD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1. Имитационное моделирование для бизнеса. Часть 1. // YouTube.ru [сайт] : Канал 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The </a:t>
            </a:r>
            <a:r>
              <a:rPr lang="ru-RU" sz="1800" b="0" i="0" u="none" strike="noStrike" baseline="0" dirty="0" err="1">
                <a:solidFill>
                  <a:srgbClr val="0000FF"/>
                </a:solidFill>
                <a:latin typeface="Calibri" panose="020F0502020204030204" pitchFamily="34" charset="0"/>
              </a:rPr>
              <a:t>AnyLogic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 Company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Опубликовано: 14 мар. 2012 г. URL: 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https://www.youtube.com/watch?v=yB2U37qWPBY </a:t>
            </a:r>
          </a:p>
          <a:p>
            <a:pPr marL="0" indent="0">
              <a:buNone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2.Имитационное моделирование для бизнеса. Часть 2. </a:t>
            </a:r>
            <a:r>
              <a:rPr lang="ru-RU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// YouTube.ru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[сайт] : Канал 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The </a:t>
            </a:r>
            <a:r>
              <a:rPr lang="ru-RU" sz="1800" b="0" i="0" u="none" strike="noStrike" baseline="0" dirty="0" err="1">
                <a:solidFill>
                  <a:srgbClr val="0000FF"/>
                </a:solidFill>
                <a:latin typeface="Calibri" panose="020F0502020204030204" pitchFamily="34" charset="0"/>
              </a:rPr>
              <a:t>AnyLogic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 Company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Опубликовано: 14 мар. 2012 г. URL: 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https://www.youtube.com/watch?v=xaclJMqSZRI </a:t>
            </a:r>
          </a:p>
          <a:p>
            <a:pPr marL="0" indent="0">
              <a:buNone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3.Каталевский, Д.Ю. Основы имитационного моделирования и системного анализа в управлении: учебное пособие; 2-е изд.,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перераб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и доп. / Д.Ю.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Каталевский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— М.: Издательский дом «Дело» РАНХиГС, 2015. — 496 с. </a:t>
            </a:r>
          </a:p>
          <a:p>
            <a:pPr marL="0" indent="0">
              <a:buNone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4.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Куприяшкин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А.Г. Основы моделирования систем [Текст]: учеб. пособие / А.Г.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Куприяшкин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; Норильский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индустр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ин-т. – Норильск: НИИ, 2015. – 135 с. </a:t>
            </a:r>
            <a:endParaRPr lang="ru-RU" sz="1800" b="0" i="0" u="none" strike="noStrike" baseline="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6.Национальное общество имитационного моделирования. Некоммерческое партнерство. [сайт]: URL: </a:t>
            </a:r>
            <a:r>
              <a:rPr lang="ru-RU" sz="1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http://simulation.su/ru.html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FD2575-0D0F-423D-9ADD-899AC0B1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91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F7D9C-D548-46E7-BBAE-CFFBC34E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баллов по предмету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D9CE2C-7D46-4C94-BA7E-E910D472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Лекции</a:t>
            </a:r>
            <a:r>
              <a:rPr lang="en-US" dirty="0"/>
              <a:t> – 8 </a:t>
            </a:r>
            <a:r>
              <a:rPr lang="ru-RU" dirty="0"/>
              <a:t>лекций, опросы по 2 балла каждый – итого 16 баллов</a:t>
            </a:r>
          </a:p>
          <a:p>
            <a:r>
              <a:rPr lang="ru-RU" dirty="0"/>
              <a:t>Практические работы – 5 работ по 3 балла каждая (2 балла – задание, 1 балл – ответ на вопрос) – итого 15 баллов</a:t>
            </a:r>
          </a:p>
          <a:p>
            <a:r>
              <a:rPr lang="ru-RU" dirty="0"/>
              <a:t>РГР – 9 баллов</a:t>
            </a:r>
          </a:p>
          <a:p>
            <a:r>
              <a:rPr lang="ru-RU" dirty="0"/>
              <a:t>Экзамен</a:t>
            </a:r>
          </a:p>
          <a:p>
            <a:r>
              <a:rPr lang="ru-RU" dirty="0"/>
              <a:t>Автомат: </a:t>
            </a:r>
          </a:p>
          <a:p>
            <a:pPr lvl="1"/>
            <a:r>
              <a:rPr lang="ru-RU" dirty="0"/>
              <a:t>«отлично» - 37-40 баллов</a:t>
            </a:r>
          </a:p>
          <a:p>
            <a:pPr lvl="1"/>
            <a:r>
              <a:rPr lang="ru-RU" dirty="0"/>
              <a:t>«хорошо» - 32- 36 баллов</a:t>
            </a:r>
          </a:p>
          <a:p>
            <a:pPr lvl="1"/>
            <a:r>
              <a:rPr lang="ru-RU" dirty="0"/>
              <a:t>«удовлетворительно» - 28 – 31 балл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D755E-6DE1-44CD-8FC0-5E63B7DB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83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27FB0-C3F1-4A84-A8BE-1D3A4C89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86845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86FCA4-EAFE-44B5-A837-9FF6442E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4400"/>
            <a:ext cx="7886700" cy="5262563"/>
          </a:xfrm>
        </p:spPr>
        <p:txBody>
          <a:bodyPr>
            <a:normAutofit fontScale="92500" lnSpcReduction="10000"/>
          </a:bodyPr>
          <a:lstStyle/>
          <a:p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Каталевский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Д.Ю. Основы имитационного моделирования и системного анализа в управлении: учебное пособие; 2-е изд.,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перераб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и доп. / Д.Ю.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Каталевский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— М.: Издательский дом «Дело» РАНХиГС, 2015. — 496 с.</a:t>
            </a:r>
          </a:p>
          <a:p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Куприяшкин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А.Г. Основы моделирования систем [Текст]: учеб. пособие / А.Г.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Куприяшкин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; Норильский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индустр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ин-т. – Норильск: НИИ, 2015. – 135 с.</a:t>
            </a:r>
          </a:p>
          <a:p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Григорьев, Илья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AnyLogic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за три дня [Текст]: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практич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пособие / И. Григорьев; Компания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AnyLogic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– 2016. - 202 с. URL: </a:t>
            </a:r>
            <a:r>
              <a:rPr lang="ru-RU" sz="2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http://www.anylogic.ru/free-simulation-book-and-modeling-tutorials</a:t>
            </a:r>
            <a:endParaRPr lang="ru-RU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b="0" i="0" dirty="0" err="1">
                <a:solidFill>
                  <a:srgbClr val="222222"/>
                </a:solidFill>
                <a:effectLst/>
                <a:latin typeface="YSTextRegular"/>
              </a:rPr>
              <a:t>Элиезер</a:t>
            </a:r>
            <a:r>
              <a:rPr lang="ru-RU" b="0" i="0" dirty="0">
                <a:solidFill>
                  <a:srgbClr val="222222"/>
                </a:solidFill>
                <a:effectLst/>
                <a:latin typeface="YSTextRegular"/>
              </a:rPr>
              <a:t>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YSTextRegular"/>
              </a:rPr>
              <a:t>Юдковский</a:t>
            </a:r>
            <a:r>
              <a:rPr lang="ru-RU" b="0" i="0" dirty="0">
                <a:solidFill>
                  <a:srgbClr val="222222"/>
                </a:solidFill>
                <a:effectLst/>
                <a:latin typeface="YSTextRegular"/>
              </a:rPr>
              <a:t>. Гарри Поттер и методы рационального мышления</a:t>
            </a:r>
            <a:endParaRPr lang="ru-RU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429555-4B4B-4558-BD1F-C8C8E6CA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1CF50-D424-479B-80AA-F816FAAC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Лекция 1. Введение в моделирование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30CC2-A83B-4A7C-8419-FA7E644ED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 и моделирование, сложность систем</a:t>
            </a:r>
          </a:p>
          <a:p>
            <a:r>
              <a:rPr lang="ru-RU" dirty="0"/>
              <a:t>Подобие модели объекту, свойства модели, верификация и валидация</a:t>
            </a:r>
          </a:p>
          <a:p>
            <a:r>
              <a:rPr lang="ru-RU" dirty="0"/>
              <a:t>Принципы моделирования и </a:t>
            </a:r>
            <a:r>
              <a:rPr lang="ru-RU"/>
              <a:t>имитационные модели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05B7CF-F7BF-49F1-9494-C0EC269C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19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7DD50-9752-4531-B458-CBD6535C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Немного из английского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3DFF11-4B3A-4C02-B230-DEE844E21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Modeling – </a:t>
            </a:r>
            <a:r>
              <a:rPr lang="ru-RU" dirty="0"/>
              <a:t>моделирование в самом разнообразном смысле. Набор линий и кружочков, бросание иголки в круг – тоже моделирование</a:t>
            </a:r>
          </a:p>
          <a:p>
            <a:r>
              <a:rPr lang="en-US" dirty="0"/>
              <a:t>Simulation – </a:t>
            </a:r>
            <a:r>
              <a:rPr lang="ru-RU" dirty="0"/>
              <a:t>симуляция, имитация – воспроизведение поведения, обычно во времени. </a:t>
            </a:r>
            <a:r>
              <a:rPr lang="ru-RU"/>
              <a:t>Может применяться </a:t>
            </a:r>
            <a:r>
              <a:rPr lang="ru-RU" dirty="0"/>
              <a:t>к аналитическим моделям (например, метод Монте-Карло)</a:t>
            </a:r>
          </a:p>
          <a:p>
            <a:r>
              <a:rPr lang="en-US" dirty="0"/>
              <a:t>Simulation Modeling – </a:t>
            </a:r>
            <a:r>
              <a:rPr lang="ru-RU" dirty="0"/>
              <a:t>имитационное моделирование. Имитация поведения системы во времени с целью определения её параметров и/или подтверждения гипотез.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1DD009-6398-419E-9E06-5EA42C87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18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A67A2-A508-4717-9396-1A9F0E7C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и моделирование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49CE35-60B4-420C-9D0D-0F06AED26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b="0" i="0" u="none" strike="noStrike" baseline="0" dirty="0">
                <a:latin typeface="Calibri" panose="020F0502020204030204" pitchFamily="34" charset="0"/>
              </a:rPr>
              <a:t>Термин «</a:t>
            </a:r>
            <a:r>
              <a:rPr lang="ru-RU" sz="2000" b="1" i="1" u="none" strike="noStrike" baseline="0" dirty="0">
                <a:latin typeface="Calibri" panose="020F0502020204030204" pitchFamily="34" charset="0"/>
              </a:rPr>
              <a:t>Модель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» (от лат. </a:t>
            </a:r>
            <a:r>
              <a:rPr lang="ru-RU" sz="2000" b="0" i="0" u="none" strike="noStrike" baseline="0" dirty="0" err="1">
                <a:latin typeface="Calibri" panose="020F0502020204030204" pitchFamily="34" charset="0"/>
              </a:rPr>
              <a:t>modelium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) означает «мера», «способ», «сходство с какой–то вещью», широко используется и имеет множество смыслов </a:t>
            </a:r>
          </a:p>
          <a:p>
            <a:r>
              <a:rPr lang="ru-RU" sz="2000" b="1" i="1" u="none" strike="noStrike" baseline="0" dirty="0">
                <a:latin typeface="Calibri" panose="020F0502020204030204" pitchFamily="34" charset="0"/>
              </a:rPr>
              <a:t>Моделирование – </a:t>
            </a:r>
            <a:r>
              <a:rPr lang="ru-RU" sz="2000" b="1" i="0" u="none" strike="noStrike" baseline="0" dirty="0">
                <a:latin typeface="Calibri" panose="020F0502020204030204" pitchFamily="34" charset="0"/>
              </a:rPr>
              <a:t>процесс отражения свойств одного объекта (оригинала) в другом объекте (модели).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В основе моделирования – процедура формализации (т.е. перевод свойств объекта на язык понятий предметной области, часто алгоритмов и математики) </a:t>
            </a:r>
            <a:endParaRPr lang="ru-RU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2000" b="1" i="1" u="none" strike="noStrike" baseline="0" dirty="0">
                <a:latin typeface="Calibri" panose="020F0502020204030204" pitchFamily="34" charset="0"/>
              </a:rPr>
              <a:t>Модель </a:t>
            </a:r>
            <a:r>
              <a:rPr lang="ru-RU" sz="2000" b="0" i="0" u="none" strike="noStrike" baseline="0" dirty="0">
                <a:latin typeface="Calibri" panose="020F0502020204030204" pitchFamily="34" charset="0"/>
              </a:rPr>
              <a:t>– это объект или описание объекта, системы для замещения (при определенных условиях, предположениях, гипотезах) одной системы (т. е. оригинала) другой системой для лучшего изучения оригинала или воспроизведения каких-либо его свойств 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35B4CE-8A95-4983-A805-68FD428F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CD622-BED1-4301-9986-D316BC99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6678AF3-D2C8-4C9E-A40E-FCC72279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489" y="1435156"/>
            <a:ext cx="6415022" cy="5261444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DD571D-9491-4B61-98E0-BD3BF309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90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5045-56C8-4EB1-B202-FF4C42D3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Сложность систем (системный подход в моделировании)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92E5A3-1C03-4240-AEF8-18B34EE4E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1" u="none" strike="noStrike" baseline="0" dirty="0"/>
              <a:t>Топологическая </a:t>
            </a:r>
            <a:r>
              <a:rPr lang="ru-RU" b="1" i="0" u="none" strike="noStrike" baseline="0" dirty="0"/>
              <a:t>сложность </a:t>
            </a:r>
            <a:r>
              <a:rPr lang="ru-RU" b="0" i="0" u="none" strike="noStrike" baseline="0" dirty="0"/>
              <a:t>определяется числом элементов и связей </a:t>
            </a:r>
          </a:p>
          <a:p>
            <a:pPr algn="l"/>
            <a:r>
              <a:rPr lang="ru-RU" b="1" i="1" u="none" strike="noStrike" baseline="0" dirty="0"/>
              <a:t>Функциональная </a:t>
            </a:r>
            <a:r>
              <a:rPr lang="ru-RU" b="1" i="0" u="none" strike="noStrike" baseline="0" dirty="0"/>
              <a:t>сложность </a:t>
            </a:r>
            <a:r>
              <a:rPr lang="ru-RU" b="0" i="0" u="none" strike="noStrike" baseline="0" dirty="0"/>
              <a:t>характеризуется процессами (поведением) системы и ее элементов </a:t>
            </a:r>
          </a:p>
          <a:p>
            <a:pPr marL="0" indent="0">
              <a:buNone/>
            </a:pPr>
            <a:r>
              <a:rPr lang="ru-RU" b="0" i="0" u="none" strike="noStrike" baseline="0" dirty="0"/>
              <a:t>По этим признакам можно найти положение данного объекта в иерархии систем (вплоть до мировой) и сформировать предметную область моделирования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3C2820-A251-4CC6-BE8D-4A6F2152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E13D-9763-4139-A8F9-6897BDA8E09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2799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1563</Words>
  <Application>Microsoft Office PowerPoint</Application>
  <PresentationFormat>Экран (4:3)</PresentationFormat>
  <Paragraphs>150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YSTextRegular</vt:lpstr>
      <vt:lpstr>Тема Office</vt:lpstr>
      <vt:lpstr>Методы моделирования</vt:lpstr>
      <vt:lpstr>Структура курса</vt:lpstr>
      <vt:lpstr>Система баллов по предмету</vt:lpstr>
      <vt:lpstr>Литература</vt:lpstr>
      <vt:lpstr>Лекция 1. Введение в моделирование</vt:lpstr>
      <vt:lpstr>Немного из английского</vt:lpstr>
      <vt:lpstr>Модель и моделирование</vt:lpstr>
      <vt:lpstr>Моделирование</vt:lpstr>
      <vt:lpstr>Сложность систем (системный подход в моделировании)</vt:lpstr>
      <vt:lpstr>Объектно-ориентированная модель</vt:lpstr>
      <vt:lpstr>Диаграммы UML</vt:lpstr>
      <vt:lpstr>Решение проблем при помощи моделей</vt:lpstr>
      <vt:lpstr>Подобие модели объекту</vt:lpstr>
      <vt:lpstr>Три вида подобия</vt:lpstr>
      <vt:lpstr>Адекватность модели</vt:lpstr>
      <vt:lpstr>Верификация и валидация</vt:lpstr>
      <vt:lpstr>Свойства модели</vt:lpstr>
      <vt:lpstr>Принципы моделирования, 1/2</vt:lpstr>
      <vt:lpstr>Принципы моделирования, 2/2</vt:lpstr>
      <vt:lpstr>Презентация PowerPoint</vt:lpstr>
      <vt:lpstr>Зачем нужно моделирование?</vt:lpstr>
      <vt:lpstr>Какие бывают модели?</vt:lpstr>
      <vt:lpstr>Самый популярный инструмент, 1/2</vt:lpstr>
      <vt:lpstr>Самый популярный инструмент 2/2</vt:lpstr>
      <vt:lpstr>Имитационная модель</vt:lpstr>
      <vt:lpstr>Плюсы имитации</vt:lpstr>
      <vt:lpstr>Резюмируя вышесказанное (последний слайд)</vt:lpstr>
      <vt:lpstr>Использованные 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моделирования</dc:title>
  <dc:creator>Анатолий Шамшев</dc:creator>
  <cp:lastModifiedBy>Анатолий Шамшев</cp:lastModifiedBy>
  <cp:revision>22</cp:revision>
  <dcterms:created xsi:type="dcterms:W3CDTF">2024-05-07T03:52:15Z</dcterms:created>
  <dcterms:modified xsi:type="dcterms:W3CDTF">2024-07-28T18:18:08Z</dcterms:modified>
</cp:coreProperties>
</file>